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27"/>
  </p:notesMasterIdLst>
  <p:handoutMasterIdLst>
    <p:handoutMasterId r:id="rId28"/>
  </p:handoutMasterIdLst>
  <p:sldIdLst>
    <p:sldId id="256" r:id="rId8"/>
    <p:sldId id="284" r:id="rId9"/>
    <p:sldId id="285" r:id="rId10"/>
    <p:sldId id="286" r:id="rId11"/>
    <p:sldId id="277" r:id="rId12"/>
    <p:sldId id="278" r:id="rId13"/>
    <p:sldId id="279" r:id="rId14"/>
    <p:sldId id="272" r:id="rId15"/>
    <p:sldId id="273" r:id="rId16"/>
    <p:sldId id="274" r:id="rId17"/>
    <p:sldId id="281" r:id="rId18"/>
    <p:sldId id="282" r:id="rId19"/>
    <p:sldId id="283" r:id="rId20"/>
    <p:sldId id="264" r:id="rId21"/>
    <p:sldId id="265" r:id="rId22"/>
    <p:sldId id="266" r:id="rId23"/>
    <p:sldId id="261" r:id="rId24"/>
    <p:sldId id="262" r:id="rId25"/>
    <p:sldId id="260" r:id="rId26"/>
  </p:sldIdLst>
  <p:sldSz cx="12192000" cy="6858000"/>
  <p:notesSz cx="6858000" cy="9144000"/>
  <p:embeddedFontLst>
    <p:embeddedFont>
      <p:font typeface="Verdana" panose="020B060403050404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autoAdjust="0"/>
    <p:restoredTop sz="94660"/>
  </p:normalViewPr>
  <p:slideViewPr>
    <p:cSldViewPr snapToGrid="0">
      <p:cViewPr varScale="1">
        <p:scale>
          <a:sx n="71" d="100"/>
          <a:sy n="71" d="100"/>
        </p:scale>
        <p:origin x="82" y="32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7c3d0aff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7c3d0aff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Cricket and Guitar as discovering different sides of me.</a:t>
            </a:r>
            <a:endParaRPr/>
          </a:p>
          <a:p>
            <a:pPr marL="0" lvl="0" indent="0" algn="l" rtl="0">
              <a:spcBef>
                <a:spcPts val="0"/>
              </a:spcBef>
              <a:spcAft>
                <a:spcPts val="0"/>
              </a:spcAft>
              <a:buNone/>
            </a:pPr>
            <a:endParaRPr/>
          </a:p>
          <a:p>
            <a:pPr marL="0" lvl="0" indent="0" algn="l" rtl="0">
              <a:spcBef>
                <a:spcPts val="0"/>
              </a:spcBef>
              <a:spcAft>
                <a:spcPts val="0"/>
              </a:spcAft>
              <a:buNone/>
            </a:pPr>
            <a:r>
              <a:rPr lang="en-GB"/>
              <a:t>Perhaps one of the biggest reasons I came here, and everything about what I do is for tangible, real impact on people’s lives. Favourite Quote and idea of impacting other people’s lives drove me to here. But a slightly evolved idea after talking to people and going through experience - impact isn’t the tangible “wow” we see, that’s to make a difference, but true impact is that fulfilled feeling, after constant persistence and touch people’s lives, that is true impact.And this place touches so many people’s lives without them even knowing it. That impact, that true value of persistence, whether it be through 5 hours of troubleshooting, that value of persistence is perhaps my biggest takeaway from the experience.</a:t>
            </a:r>
            <a:endParaRPr/>
          </a:p>
          <a:p>
            <a:pPr marL="0" lvl="0" indent="0" algn="l" rtl="0">
              <a:spcBef>
                <a:spcPts val="0"/>
              </a:spcBef>
              <a:spcAft>
                <a:spcPts val="0"/>
              </a:spcAft>
              <a:buNone/>
            </a:pPr>
            <a:endParaRPr/>
          </a:p>
        </p:txBody>
      </p:sp>
      <p:sp>
        <p:nvSpPr>
          <p:cNvPr id="176" name="Google Shape;176;g257c3d0aff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extLst>
      <p:ext uri="{BB962C8B-B14F-4D97-AF65-F5344CB8AC3E}">
        <p14:creationId xmlns:p14="http://schemas.microsoft.com/office/powerpoint/2010/main" val="115412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7c3d0aff8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7c3d0aff8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257c3d0aff8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extLst>
      <p:ext uri="{BB962C8B-B14F-4D97-AF65-F5344CB8AC3E}">
        <p14:creationId xmlns:p14="http://schemas.microsoft.com/office/powerpoint/2010/main" val="183926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7c3d0aff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7c3d0aff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57c3d0aff8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232232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1450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93699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2.pn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3.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4.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 id="2147483762" r:id="rId2"/>
    <p:sldLayoutId id="2147483763" r:id="rId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5 – Loss tracking</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Pranav, Toby, Anton, Craig, Evelyn </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a:t>
            </a:r>
            <a:r>
              <a:rPr lang="en-GB" dirty="0"/>
              <a:t>Loss Monitoring</a:t>
            </a:r>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pic>
        <p:nvPicPr>
          <p:cNvPr id="4" name="Picture 3"/>
          <p:cNvPicPr>
            <a:picLocks noChangeAspect="1"/>
          </p:cNvPicPr>
          <p:nvPr/>
        </p:nvPicPr>
        <p:blipFill>
          <a:blip r:embed="rId2"/>
          <a:stretch>
            <a:fillRect/>
          </a:stretch>
        </p:blipFill>
        <p:spPr>
          <a:xfrm>
            <a:off x="4409780" y="939800"/>
            <a:ext cx="7610080" cy="4645253"/>
          </a:xfrm>
          <a:prstGeom prst="rect">
            <a:avLst/>
          </a:prstGeom>
        </p:spPr>
      </p:pic>
      <p:sp>
        <p:nvSpPr>
          <p:cNvPr id="5" name="TextBox 4"/>
          <p:cNvSpPr txBox="1"/>
          <p:nvPr/>
        </p:nvSpPr>
        <p:spPr>
          <a:xfrm>
            <a:off x="266699" y="1197204"/>
            <a:ext cx="379625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In stage two I mostly worked on designing the GUI</a:t>
            </a:r>
          </a:p>
          <a:p>
            <a:pPr marL="285750" indent="-285750">
              <a:buFont typeface="Arial" panose="020B0604020202020204" pitchFamily="34" charset="0"/>
              <a:buChar char="•"/>
            </a:pPr>
            <a:r>
              <a:rPr lang="en-GB" dirty="0" smtClean="0"/>
              <a:t>This is </a:t>
            </a:r>
            <a:r>
              <a:rPr lang="en-GB" smtClean="0"/>
              <a:t>it mostly working</a:t>
            </a:r>
            <a:endParaRPr lang="en-GB"/>
          </a:p>
        </p:txBody>
      </p:sp>
    </p:spTree>
    <p:extLst>
      <p:ext uri="{BB962C8B-B14F-4D97-AF65-F5344CB8AC3E}">
        <p14:creationId xmlns:p14="http://schemas.microsoft.com/office/powerpoint/2010/main" val="3559985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3">
            <a:alphaModFix/>
          </a:blip>
          <a:srcRect l="19938" t="10319" r="19805" b="9872"/>
          <a:stretch/>
        </p:blipFill>
        <p:spPr>
          <a:xfrm>
            <a:off x="8614875" y="3178925"/>
            <a:ext cx="2451750" cy="3247275"/>
          </a:xfrm>
          <a:prstGeom prst="rect">
            <a:avLst/>
          </a:prstGeom>
          <a:noFill/>
          <a:ln>
            <a:noFill/>
          </a:ln>
        </p:spPr>
      </p:pic>
      <p:pic>
        <p:nvPicPr>
          <p:cNvPr id="179" name="Google Shape;179;p31"/>
          <p:cNvPicPr preferRelativeResize="0"/>
          <p:nvPr/>
        </p:nvPicPr>
        <p:blipFill>
          <a:blip r:embed="rId4">
            <a:alphaModFix/>
          </a:blip>
          <a:stretch>
            <a:fillRect/>
          </a:stretch>
        </p:blipFill>
        <p:spPr>
          <a:xfrm>
            <a:off x="7686400" y="252025"/>
            <a:ext cx="4095301" cy="2731549"/>
          </a:xfrm>
          <a:prstGeom prst="rect">
            <a:avLst/>
          </a:prstGeom>
          <a:noFill/>
          <a:ln>
            <a:noFill/>
          </a:ln>
        </p:spPr>
      </p:pic>
      <p:sp>
        <p:nvSpPr>
          <p:cNvPr id="180" name="Google Shape;180;p31"/>
          <p:cNvSpPr txBox="1"/>
          <p:nvPr/>
        </p:nvSpPr>
        <p:spPr>
          <a:xfrm>
            <a:off x="-490400" y="328225"/>
            <a:ext cx="6447600" cy="54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2600" u="sng">
                <a:solidFill>
                  <a:schemeClr val="accent3"/>
                </a:solidFill>
              </a:rPr>
              <a:t>Pranav’s Introduction</a:t>
            </a:r>
            <a:endParaRPr sz="2600" u="sng">
              <a:solidFill>
                <a:schemeClr val="accent3"/>
              </a:solidFill>
            </a:endParaRPr>
          </a:p>
        </p:txBody>
      </p:sp>
      <p:sp>
        <p:nvSpPr>
          <p:cNvPr id="181" name="Google Shape;181;p31"/>
          <p:cNvSpPr txBox="1"/>
          <p:nvPr/>
        </p:nvSpPr>
        <p:spPr>
          <a:xfrm>
            <a:off x="1348100" y="1203550"/>
            <a:ext cx="1797600" cy="2383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sz="2000" b="1"/>
              <a:t>Debating</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GB" sz="2000" b="1"/>
              <a:t>Cricket</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GB" sz="2000" b="1"/>
              <a:t>Guitar</a:t>
            </a:r>
            <a:endParaRPr sz="2000" b="1"/>
          </a:p>
        </p:txBody>
      </p:sp>
      <p:sp>
        <p:nvSpPr>
          <p:cNvPr id="182" name="Google Shape;182;p31"/>
          <p:cNvSpPr txBox="1"/>
          <p:nvPr/>
        </p:nvSpPr>
        <p:spPr>
          <a:xfrm>
            <a:off x="586150" y="3704500"/>
            <a:ext cx="71901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u="sng"/>
              <a:t>Biggest learning:</a:t>
            </a:r>
            <a:r>
              <a:rPr lang="en-GB" sz="1900"/>
              <a:t> </a:t>
            </a:r>
            <a:endParaRPr sz="1900"/>
          </a:p>
          <a:p>
            <a:pPr marL="0" lvl="0" indent="0" algn="ctr" rtl="0">
              <a:spcBef>
                <a:spcPts val="0"/>
              </a:spcBef>
              <a:spcAft>
                <a:spcPts val="0"/>
              </a:spcAft>
              <a:buNone/>
            </a:pPr>
            <a:r>
              <a:rPr lang="en-GB" sz="1900"/>
              <a:t>The true nature of Impact and the value of persistence</a:t>
            </a:r>
            <a:endParaRPr sz="1900"/>
          </a:p>
          <a:p>
            <a:pPr marL="0" lvl="0" indent="0" algn="ctr" rtl="0">
              <a:spcBef>
                <a:spcPts val="0"/>
              </a:spcBef>
              <a:spcAft>
                <a:spcPts val="0"/>
              </a:spcAft>
              <a:buNone/>
            </a:pPr>
            <a:endParaRPr sz="1900"/>
          </a:p>
          <a:p>
            <a:pPr marL="0" lvl="0" indent="0" algn="ctr" rtl="0">
              <a:spcBef>
                <a:spcPts val="0"/>
              </a:spcBef>
              <a:spcAft>
                <a:spcPts val="0"/>
              </a:spcAft>
              <a:buNone/>
            </a:pPr>
            <a:r>
              <a:rPr lang="en-GB" sz="1900" b="1" u="sng"/>
              <a:t>Favourite Quote:</a:t>
            </a:r>
            <a:r>
              <a:rPr lang="en-GB" sz="1900"/>
              <a:t> </a:t>
            </a:r>
            <a:endParaRPr sz="1900"/>
          </a:p>
          <a:p>
            <a:pPr marL="0" lvl="0" indent="0" algn="ctr" rtl="0">
              <a:spcBef>
                <a:spcPts val="0"/>
              </a:spcBef>
              <a:spcAft>
                <a:spcPts val="0"/>
              </a:spcAft>
              <a:buNone/>
            </a:pPr>
            <a:r>
              <a:rPr lang="en-GB" sz="1900"/>
              <a:t>If your presence doesn’t make an impact, your absence won’t make a difference.</a:t>
            </a:r>
            <a:endParaRPr sz="1900"/>
          </a:p>
        </p:txBody>
      </p:sp>
    </p:spTree>
    <p:extLst>
      <p:ext uri="{BB962C8B-B14F-4D97-AF65-F5344CB8AC3E}">
        <p14:creationId xmlns:p14="http://schemas.microsoft.com/office/powerpoint/2010/main" val="23283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p:nvPr/>
        </p:nvSpPr>
        <p:spPr>
          <a:xfrm>
            <a:off x="1038475" y="267675"/>
            <a:ext cx="9682200" cy="896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2600" u="sng">
                <a:solidFill>
                  <a:schemeClr val="accent3"/>
                </a:solidFill>
              </a:rPr>
              <a:t>Stage 1 Project - Energy Calibration - Integration and Interpolation of Data using Python</a:t>
            </a:r>
            <a:endParaRPr sz="2600" u="sng">
              <a:solidFill>
                <a:schemeClr val="accent3"/>
              </a:solidFill>
            </a:endParaRPr>
          </a:p>
        </p:txBody>
      </p:sp>
      <p:pic>
        <p:nvPicPr>
          <p:cNvPr id="189" name="Google Shape;189;p32"/>
          <p:cNvPicPr preferRelativeResize="0"/>
          <p:nvPr/>
        </p:nvPicPr>
        <p:blipFill>
          <a:blip r:embed="rId3">
            <a:alphaModFix/>
          </a:blip>
          <a:stretch>
            <a:fillRect/>
          </a:stretch>
        </p:blipFill>
        <p:spPr>
          <a:xfrm>
            <a:off x="388800" y="3006975"/>
            <a:ext cx="3324225" cy="2249194"/>
          </a:xfrm>
          <a:prstGeom prst="rect">
            <a:avLst/>
          </a:prstGeom>
          <a:noFill/>
          <a:ln>
            <a:noFill/>
          </a:ln>
        </p:spPr>
      </p:pic>
      <p:pic>
        <p:nvPicPr>
          <p:cNvPr id="190" name="Google Shape;190;p32"/>
          <p:cNvPicPr preferRelativeResize="0"/>
          <p:nvPr/>
        </p:nvPicPr>
        <p:blipFill>
          <a:blip r:embed="rId4">
            <a:alphaModFix/>
          </a:blip>
          <a:stretch>
            <a:fillRect/>
          </a:stretch>
        </p:blipFill>
        <p:spPr>
          <a:xfrm>
            <a:off x="3348463" y="3593125"/>
            <a:ext cx="2884725" cy="2160950"/>
          </a:xfrm>
          <a:prstGeom prst="rect">
            <a:avLst/>
          </a:prstGeom>
          <a:noFill/>
          <a:ln>
            <a:noFill/>
          </a:ln>
        </p:spPr>
      </p:pic>
      <p:pic>
        <p:nvPicPr>
          <p:cNvPr id="191" name="Google Shape;191;p32"/>
          <p:cNvPicPr preferRelativeResize="0"/>
          <p:nvPr/>
        </p:nvPicPr>
        <p:blipFill>
          <a:blip r:embed="rId5">
            <a:alphaModFix/>
          </a:blip>
          <a:stretch>
            <a:fillRect/>
          </a:stretch>
        </p:blipFill>
        <p:spPr>
          <a:xfrm>
            <a:off x="7263124" y="1335227"/>
            <a:ext cx="3055900" cy="1523572"/>
          </a:xfrm>
          <a:prstGeom prst="rect">
            <a:avLst/>
          </a:prstGeom>
          <a:noFill/>
          <a:ln>
            <a:noFill/>
          </a:ln>
        </p:spPr>
      </p:pic>
      <p:pic>
        <p:nvPicPr>
          <p:cNvPr id="192" name="Google Shape;192;p32"/>
          <p:cNvPicPr preferRelativeResize="0"/>
          <p:nvPr/>
        </p:nvPicPr>
        <p:blipFill rotWithShape="1">
          <a:blip r:embed="rId6">
            <a:alphaModFix/>
          </a:blip>
          <a:srcRect r="13859"/>
          <a:stretch/>
        </p:blipFill>
        <p:spPr>
          <a:xfrm>
            <a:off x="6492631" y="2905124"/>
            <a:ext cx="5318369" cy="1657350"/>
          </a:xfrm>
          <a:prstGeom prst="rect">
            <a:avLst/>
          </a:prstGeom>
          <a:noFill/>
          <a:ln>
            <a:noFill/>
          </a:ln>
        </p:spPr>
      </p:pic>
      <p:pic>
        <p:nvPicPr>
          <p:cNvPr id="193" name="Google Shape;193;p32"/>
          <p:cNvPicPr preferRelativeResize="0"/>
          <p:nvPr/>
        </p:nvPicPr>
        <p:blipFill>
          <a:blip r:embed="rId7">
            <a:alphaModFix/>
          </a:blip>
          <a:stretch>
            <a:fillRect/>
          </a:stretch>
        </p:blipFill>
        <p:spPr>
          <a:xfrm>
            <a:off x="8022494" y="4608800"/>
            <a:ext cx="3055906" cy="2249200"/>
          </a:xfrm>
          <a:prstGeom prst="rect">
            <a:avLst/>
          </a:prstGeom>
          <a:noFill/>
          <a:ln>
            <a:noFill/>
          </a:ln>
        </p:spPr>
      </p:pic>
      <p:pic>
        <p:nvPicPr>
          <p:cNvPr id="194" name="Google Shape;194;p32"/>
          <p:cNvPicPr preferRelativeResize="0"/>
          <p:nvPr/>
        </p:nvPicPr>
        <p:blipFill rotWithShape="1">
          <a:blip r:embed="rId8">
            <a:alphaModFix/>
          </a:blip>
          <a:srcRect r="17614" b="14324"/>
          <a:stretch/>
        </p:blipFill>
        <p:spPr>
          <a:xfrm>
            <a:off x="281350" y="1271600"/>
            <a:ext cx="5775574" cy="1346550"/>
          </a:xfrm>
          <a:prstGeom prst="rect">
            <a:avLst/>
          </a:prstGeom>
          <a:noFill/>
          <a:ln>
            <a:noFill/>
          </a:ln>
        </p:spPr>
      </p:pic>
    </p:spTree>
    <p:extLst>
      <p:ext uri="{BB962C8B-B14F-4D97-AF65-F5344CB8AC3E}">
        <p14:creationId xmlns:p14="http://schemas.microsoft.com/office/powerpoint/2010/main" val="323068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p:nvPr/>
        </p:nvSpPr>
        <p:spPr>
          <a:xfrm>
            <a:off x="1038475" y="267675"/>
            <a:ext cx="9682200" cy="54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2600" u="sng">
                <a:solidFill>
                  <a:schemeClr val="accent3"/>
                </a:solidFill>
              </a:rPr>
              <a:t>Stage 2 Project - Loss Monitoring</a:t>
            </a:r>
            <a:endParaRPr sz="2600" u="sng">
              <a:solidFill>
                <a:schemeClr val="accent3"/>
              </a:solidFill>
            </a:endParaRPr>
          </a:p>
        </p:txBody>
      </p:sp>
      <p:pic>
        <p:nvPicPr>
          <p:cNvPr id="201" name="Google Shape;201;p33"/>
          <p:cNvPicPr preferRelativeResize="0"/>
          <p:nvPr/>
        </p:nvPicPr>
        <p:blipFill>
          <a:blip r:embed="rId3">
            <a:alphaModFix/>
          </a:blip>
          <a:stretch>
            <a:fillRect/>
          </a:stretch>
        </p:blipFill>
        <p:spPr>
          <a:xfrm>
            <a:off x="347800" y="1414250"/>
            <a:ext cx="2895600" cy="3652900"/>
          </a:xfrm>
          <a:prstGeom prst="rect">
            <a:avLst/>
          </a:prstGeom>
          <a:noFill/>
          <a:ln>
            <a:noFill/>
          </a:ln>
        </p:spPr>
      </p:pic>
      <p:sp>
        <p:nvSpPr>
          <p:cNvPr id="202" name="Google Shape;202;p33"/>
          <p:cNvSpPr txBox="1"/>
          <p:nvPr/>
        </p:nvSpPr>
        <p:spPr>
          <a:xfrm>
            <a:off x="312625" y="992550"/>
            <a:ext cx="28917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Root, Mean Square Function</a:t>
            </a:r>
            <a:endParaRPr b="1"/>
          </a:p>
        </p:txBody>
      </p:sp>
      <p:pic>
        <p:nvPicPr>
          <p:cNvPr id="203" name="Google Shape;203;p33"/>
          <p:cNvPicPr preferRelativeResize="0"/>
          <p:nvPr/>
        </p:nvPicPr>
        <p:blipFill>
          <a:blip r:embed="rId4">
            <a:alphaModFix/>
          </a:blip>
          <a:stretch>
            <a:fillRect/>
          </a:stretch>
        </p:blipFill>
        <p:spPr>
          <a:xfrm>
            <a:off x="8263575" y="1638950"/>
            <a:ext cx="3715525" cy="4149610"/>
          </a:xfrm>
          <a:prstGeom prst="rect">
            <a:avLst/>
          </a:prstGeom>
          <a:noFill/>
          <a:ln>
            <a:noFill/>
          </a:ln>
        </p:spPr>
      </p:pic>
      <p:pic>
        <p:nvPicPr>
          <p:cNvPr id="204" name="Google Shape;204;p33"/>
          <p:cNvPicPr preferRelativeResize="0"/>
          <p:nvPr/>
        </p:nvPicPr>
        <p:blipFill>
          <a:blip r:embed="rId5">
            <a:alphaModFix/>
          </a:blip>
          <a:stretch>
            <a:fillRect/>
          </a:stretch>
        </p:blipFill>
        <p:spPr>
          <a:xfrm>
            <a:off x="3243400" y="1924225"/>
            <a:ext cx="4982075" cy="1961266"/>
          </a:xfrm>
          <a:prstGeom prst="rect">
            <a:avLst/>
          </a:prstGeom>
          <a:noFill/>
          <a:ln>
            <a:noFill/>
          </a:ln>
        </p:spPr>
      </p:pic>
      <p:sp>
        <p:nvSpPr>
          <p:cNvPr id="205" name="Google Shape;205;p33"/>
          <p:cNvSpPr txBox="1"/>
          <p:nvPr/>
        </p:nvSpPr>
        <p:spPr>
          <a:xfrm>
            <a:off x="8751688" y="1133550"/>
            <a:ext cx="2891700" cy="54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Sum and Mean of BLMs</a:t>
            </a:r>
            <a:endParaRPr b="1"/>
          </a:p>
        </p:txBody>
      </p:sp>
      <p:sp>
        <p:nvSpPr>
          <p:cNvPr id="206" name="Google Shape;206;p33"/>
          <p:cNvSpPr txBox="1"/>
          <p:nvPr/>
        </p:nvSpPr>
        <p:spPr>
          <a:xfrm>
            <a:off x="4010038" y="1185650"/>
            <a:ext cx="3410700" cy="54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Warning dropbox - timestamps and energy loss</a:t>
            </a:r>
            <a:endParaRPr b="1"/>
          </a:p>
        </p:txBody>
      </p:sp>
    </p:spTree>
    <p:extLst>
      <p:ext uri="{BB962C8B-B14F-4D97-AF65-F5344CB8AC3E}">
        <p14:creationId xmlns:p14="http://schemas.microsoft.com/office/powerpoint/2010/main" val="166154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endParaRPr lang="en-GB" sz="2400" dirty="0"/>
          </a:p>
        </p:txBody>
      </p:sp>
      <p:sp>
        <p:nvSpPr>
          <p:cNvPr id="3" name="Content Placeholder 2"/>
          <p:cNvSpPr txBox="1">
            <a:spLocks/>
          </p:cNvSpPr>
          <p:nvPr/>
        </p:nvSpPr>
        <p:spPr>
          <a:xfrm>
            <a:off x="266700" y="1304925"/>
            <a:ext cx="115268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t="3710" b="15780"/>
          <a:stretch/>
        </p:blipFill>
        <p:spPr>
          <a:xfrm>
            <a:off x="4466068" y="3038764"/>
            <a:ext cx="2983035" cy="320223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909"/>
          <a:stretch/>
        </p:blipFill>
        <p:spPr>
          <a:xfrm>
            <a:off x="266699" y="2396452"/>
            <a:ext cx="4000501" cy="3217862"/>
          </a:xfrm>
          <a:prstGeom prst="rect">
            <a:avLst/>
          </a:prstGeom>
        </p:spPr>
      </p:pic>
      <p:sp>
        <p:nvSpPr>
          <p:cNvPr id="6" name="TextBox 5"/>
          <p:cNvSpPr txBox="1"/>
          <p:nvPr/>
        </p:nvSpPr>
        <p:spPr>
          <a:xfrm>
            <a:off x="266699" y="429865"/>
            <a:ext cx="2781301" cy="523220"/>
          </a:xfrm>
          <a:prstGeom prst="rect">
            <a:avLst/>
          </a:prstGeom>
          <a:noFill/>
        </p:spPr>
        <p:txBody>
          <a:bodyPr wrap="square" rtlCol="0">
            <a:spAutoFit/>
          </a:bodyPr>
          <a:lstStyle/>
          <a:p>
            <a:r>
              <a:rPr lang="en-GB" sz="2800" dirty="0" smtClean="0">
                <a:solidFill>
                  <a:srgbClr val="003088"/>
                </a:solidFill>
              </a:rPr>
              <a:t>Evelyn</a:t>
            </a:r>
            <a:endParaRPr lang="en-GB" sz="2400" dirty="0">
              <a:solidFill>
                <a:srgbClr val="003088"/>
              </a:solidFill>
            </a:endParaRPr>
          </a:p>
        </p:txBody>
      </p:sp>
      <p:sp>
        <p:nvSpPr>
          <p:cNvPr id="9" name="TextBox 8"/>
          <p:cNvSpPr txBox="1"/>
          <p:nvPr/>
        </p:nvSpPr>
        <p:spPr>
          <a:xfrm>
            <a:off x="266699" y="1016888"/>
            <a:ext cx="9606974" cy="1107996"/>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solidFill>
                  <a:srgbClr val="676767"/>
                </a:solidFill>
              </a:rPr>
              <a:t>Improved my python skills, learnt a lot from my peers</a:t>
            </a:r>
          </a:p>
          <a:p>
            <a:pPr marL="285750" indent="-285750">
              <a:buFont typeface="Arial" panose="020B0604020202020204" pitchFamily="34" charset="0"/>
              <a:buChar char="•"/>
            </a:pPr>
            <a:r>
              <a:rPr lang="en-GB" sz="2400" dirty="0" smtClean="0">
                <a:solidFill>
                  <a:srgbClr val="676767"/>
                </a:solidFill>
              </a:rPr>
              <a:t>Learnt how to work more collaboratively – and ask more questions!</a:t>
            </a:r>
            <a:endParaRPr lang="en-GB" dirty="0" smtClean="0">
              <a:solidFill>
                <a:srgbClr val="676767"/>
              </a:solidFill>
            </a:endParaRPr>
          </a:p>
          <a:p>
            <a:pPr marL="285750" indent="-285750">
              <a:buFont typeface="Arial" panose="020B0604020202020204" pitchFamily="34" charset="0"/>
              <a:buChar char="•"/>
            </a:pPr>
            <a:endParaRPr lang="en-GB" dirty="0">
              <a:solidFill>
                <a:schemeClr val="tx1">
                  <a:lumMod val="50000"/>
                  <a:lumOff val="50000"/>
                </a:schemeClr>
              </a:solidFill>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3165" r="5732" b="43569"/>
          <a:stretch/>
        </p:blipFill>
        <p:spPr>
          <a:xfrm>
            <a:off x="7647971" y="3038764"/>
            <a:ext cx="3232465" cy="2281381"/>
          </a:xfrm>
          <a:prstGeom prst="rect">
            <a:avLst/>
          </a:prstGeom>
        </p:spPr>
      </p:pic>
      <p:sp>
        <p:nvSpPr>
          <p:cNvPr id="14" name="TextBox 13"/>
          <p:cNvSpPr txBox="1"/>
          <p:nvPr/>
        </p:nvSpPr>
        <p:spPr>
          <a:xfrm>
            <a:off x="8026400" y="5429648"/>
            <a:ext cx="1819564" cy="369332"/>
          </a:xfrm>
          <a:prstGeom prst="rect">
            <a:avLst/>
          </a:prstGeom>
          <a:noFill/>
        </p:spPr>
        <p:txBody>
          <a:bodyPr wrap="square" rtlCol="0">
            <a:spAutoFit/>
          </a:bodyPr>
          <a:lstStyle/>
          <a:p>
            <a:r>
              <a:rPr lang="en-GB" dirty="0" smtClean="0">
                <a:solidFill>
                  <a:srgbClr val="676767"/>
                </a:solidFill>
              </a:rPr>
              <a:t>Ellie !!</a:t>
            </a:r>
            <a:endParaRPr lang="en-GB" dirty="0">
              <a:solidFill>
                <a:srgbClr val="676767"/>
              </a:solidFill>
            </a:endParaRPr>
          </a:p>
        </p:txBody>
      </p:sp>
      <p:cxnSp>
        <p:nvCxnSpPr>
          <p:cNvPr id="16" name="Straight Arrow Connector 15"/>
          <p:cNvCxnSpPr>
            <a:stCxn id="14" idx="1"/>
          </p:cNvCxnSpPr>
          <p:nvPr/>
        </p:nvCxnSpPr>
        <p:spPr>
          <a:xfrm flipH="1" flipV="1">
            <a:off x="7167418" y="4950692"/>
            <a:ext cx="858982" cy="663622"/>
          </a:xfrm>
          <a:prstGeom prst="straightConnector1">
            <a:avLst/>
          </a:prstGeom>
          <a:ln>
            <a:solidFill>
              <a:srgbClr val="67676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790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65125"/>
            <a:ext cx="7260936" cy="574675"/>
          </a:xfrm>
        </p:spPr>
        <p:txBody>
          <a:bodyPr>
            <a:noAutofit/>
          </a:bodyPr>
          <a:lstStyle/>
          <a:p>
            <a:r>
              <a:rPr lang="en-GB" dirty="0" smtClean="0"/>
              <a:t>Stage 1 project – Group 1B – Statistics </a:t>
            </a:r>
            <a:endParaRPr lang="en-GB" dirty="0"/>
          </a:p>
        </p:txBody>
      </p:sp>
      <p:sp>
        <p:nvSpPr>
          <p:cNvPr id="3" name="Picture Placeholder 2"/>
          <p:cNvSpPr>
            <a:spLocks noGrp="1"/>
          </p:cNvSpPr>
          <p:nvPr>
            <p:ph type="pic" sz="quarter" idx="10"/>
          </p:nvPr>
        </p:nvSpPr>
        <p:spPr/>
      </p:sp>
      <p:sp>
        <p:nvSpPr>
          <p:cNvPr id="4" name="Content Placeholder 3"/>
          <p:cNvSpPr>
            <a:spLocks noGrp="1"/>
          </p:cNvSpPr>
          <p:nvPr>
            <p:ph idx="1"/>
          </p:nvPr>
        </p:nvSpPr>
        <p:spPr>
          <a:xfrm>
            <a:off x="266700" y="1304925"/>
            <a:ext cx="5478318" cy="4351338"/>
          </a:xfrm>
        </p:spPr>
        <p:txBody>
          <a:bodyPr/>
          <a:lstStyle/>
          <a:p>
            <a:pPr marL="285750" indent="-285750">
              <a:buFont typeface="Arial" panose="020B0604020202020204" pitchFamily="34" charset="0"/>
              <a:buChar char="•"/>
            </a:pPr>
            <a:r>
              <a:rPr lang="en-GB" sz="2000" dirty="0" smtClean="0"/>
              <a:t>Initially overwhelmed by the amount of work to do </a:t>
            </a:r>
          </a:p>
          <a:p>
            <a:pPr marL="285750" indent="-285750">
              <a:buFont typeface="Arial" panose="020B0604020202020204" pitchFamily="34" charset="0"/>
              <a:buChar char="•"/>
            </a:pPr>
            <a:r>
              <a:rPr lang="en-GB" sz="2000" dirty="0" smtClean="0"/>
              <a:t>Struggled to use </a:t>
            </a:r>
            <a:r>
              <a:rPr lang="en-GB" sz="2000" dirty="0" err="1" smtClean="0"/>
              <a:t>gitbash</a:t>
            </a:r>
            <a:r>
              <a:rPr lang="en-GB" sz="2000" dirty="0" smtClean="0"/>
              <a:t> at the beginning, hopefully understand it more now</a:t>
            </a:r>
          </a:p>
          <a:p>
            <a:pPr marL="285750" indent="-285750">
              <a:buFont typeface="Arial" panose="020B0604020202020204" pitchFamily="34" charset="0"/>
              <a:buChar char="•"/>
            </a:pPr>
            <a:r>
              <a:rPr lang="en-GB" sz="2000" dirty="0" smtClean="0"/>
              <a:t>Documented functions for my group – made a ‘how to’ notebook</a:t>
            </a:r>
          </a:p>
          <a:p>
            <a:pPr marL="285750" indent="-285750">
              <a:buFont typeface="Arial" panose="020B0604020202020204" pitchFamily="34" charset="0"/>
              <a:buChar char="•"/>
            </a:pPr>
            <a:r>
              <a:rPr lang="en-GB" sz="2000" dirty="0" smtClean="0"/>
              <a:t>Enjoyed using maths I had learnt for a real application </a:t>
            </a:r>
          </a:p>
          <a:p>
            <a:pPr marL="285750" indent="-285750">
              <a:buFont typeface="Arial" panose="020B0604020202020204" pitchFamily="34" charset="0"/>
              <a:buChar char="•"/>
            </a:pPr>
            <a:endParaRPr lang="en-GB" sz="2000" dirty="0" smtClean="0"/>
          </a:p>
          <a:p>
            <a:pPr marL="285750" indent="-285750">
              <a:buFont typeface="Arial" panose="020B0604020202020204" pitchFamily="34" charset="0"/>
              <a:buChar char="•"/>
            </a:pPr>
            <a:endParaRPr lang="en-GB" dirty="0"/>
          </a:p>
        </p:txBody>
      </p:sp>
      <p:pic>
        <p:nvPicPr>
          <p:cNvPr id="6" name="Picture 5"/>
          <p:cNvPicPr>
            <a:picLocks noChangeAspect="1"/>
          </p:cNvPicPr>
          <p:nvPr/>
        </p:nvPicPr>
        <p:blipFill>
          <a:blip r:embed="rId2"/>
          <a:stretch>
            <a:fillRect/>
          </a:stretch>
        </p:blipFill>
        <p:spPr>
          <a:xfrm>
            <a:off x="5990495" y="1147905"/>
            <a:ext cx="4821109" cy="4837260"/>
          </a:xfrm>
          <a:prstGeom prst="rect">
            <a:avLst/>
          </a:prstGeom>
        </p:spPr>
      </p:pic>
    </p:spTree>
    <p:extLst>
      <p:ext uri="{BB962C8B-B14F-4D97-AF65-F5344CB8AC3E}">
        <p14:creationId xmlns:p14="http://schemas.microsoft.com/office/powerpoint/2010/main" val="59954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Stage 2 project – Loss tracking</a:t>
            </a:r>
            <a:endParaRPr lang="en-GB" dirty="0"/>
          </a:p>
        </p:txBody>
      </p:sp>
      <p:sp>
        <p:nvSpPr>
          <p:cNvPr id="3" name="Picture Placeholder 2"/>
          <p:cNvSpPr>
            <a:spLocks noGrp="1"/>
          </p:cNvSpPr>
          <p:nvPr>
            <p:ph type="pic" sz="quarter" idx="10"/>
          </p:nvPr>
        </p:nvSpPr>
        <p:spPr/>
      </p:sp>
      <p:sp>
        <p:nvSpPr>
          <p:cNvPr id="4" name="Content Placeholder 3"/>
          <p:cNvSpPr>
            <a:spLocks noGrp="1"/>
          </p:cNvSpPr>
          <p:nvPr>
            <p:ph idx="1"/>
          </p:nvPr>
        </p:nvSpPr>
        <p:spPr>
          <a:xfrm>
            <a:off x="165100" y="1461939"/>
            <a:ext cx="5829300" cy="4351338"/>
          </a:xfrm>
        </p:spPr>
        <p:txBody>
          <a:bodyPr>
            <a:normAutofit/>
          </a:bodyPr>
          <a:lstStyle/>
          <a:p>
            <a:pPr marL="285750" indent="-285750">
              <a:buFont typeface="Arial" panose="020B0604020202020204" pitchFamily="34" charset="0"/>
              <a:buChar char="•"/>
            </a:pPr>
            <a:r>
              <a:rPr lang="en-GB" sz="1800" dirty="0" smtClean="0"/>
              <a:t>Learnt how to plot graphs</a:t>
            </a:r>
          </a:p>
          <a:p>
            <a:pPr marL="285750" indent="-285750">
              <a:buFont typeface="Arial" panose="020B0604020202020204" pitchFamily="34" charset="0"/>
              <a:buChar char="•"/>
            </a:pPr>
            <a:r>
              <a:rPr lang="en-GB" sz="1800" dirty="0" smtClean="0"/>
              <a:t>Used functions and skills from first project </a:t>
            </a:r>
          </a:p>
          <a:p>
            <a:pPr marL="285750" indent="-285750">
              <a:buFont typeface="Arial" panose="020B0604020202020204" pitchFamily="34" charset="0"/>
              <a:buChar char="•"/>
            </a:pPr>
            <a:r>
              <a:rPr lang="en-GB" sz="1800" dirty="0" smtClean="0"/>
              <a:t>Lots of problem solving, learning even more from my peers</a:t>
            </a:r>
            <a:endParaRPr lang="en-GB" sz="1800" dirty="0"/>
          </a:p>
        </p:txBody>
      </p:sp>
      <p:pic>
        <p:nvPicPr>
          <p:cNvPr id="5" name="Picture 4"/>
          <p:cNvPicPr>
            <a:picLocks noChangeAspect="1"/>
          </p:cNvPicPr>
          <p:nvPr/>
        </p:nvPicPr>
        <p:blipFill rotWithShape="1">
          <a:blip r:embed="rId2"/>
          <a:srcRect l="1677"/>
          <a:stretch/>
        </p:blipFill>
        <p:spPr>
          <a:xfrm>
            <a:off x="6344083" y="1045227"/>
            <a:ext cx="4069917" cy="5184763"/>
          </a:xfrm>
          <a:prstGeom prst="rect">
            <a:avLst/>
          </a:prstGeom>
        </p:spPr>
      </p:pic>
      <p:pic>
        <p:nvPicPr>
          <p:cNvPr id="6" name="Picture 5"/>
          <p:cNvPicPr>
            <a:picLocks noChangeAspect="1"/>
          </p:cNvPicPr>
          <p:nvPr/>
        </p:nvPicPr>
        <p:blipFill rotWithShape="1">
          <a:blip r:embed="rId3"/>
          <a:srcRect t="2930" r="16143"/>
          <a:stretch/>
        </p:blipFill>
        <p:spPr>
          <a:xfrm>
            <a:off x="1947068" y="2610568"/>
            <a:ext cx="4222173" cy="2903824"/>
          </a:xfrm>
          <a:prstGeom prst="rect">
            <a:avLst/>
          </a:prstGeom>
        </p:spPr>
      </p:pic>
    </p:spTree>
    <p:extLst>
      <p:ext uri="{BB962C8B-B14F-4D97-AF65-F5344CB8AC3E}">
        <p14:creationId xmlns:p14="http://schemas.microsoft.com/office/powerpoint/2010/main" val="3353867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sz="1800" dirty="0" smtClean="0"/>
              <a:t>Thank you to the public engagement team, for letting us use this space (especially the kitchen!) and the laptops that we’ve been working on. </a:t>
            </a:r>
          </a:p>
          <a:p>
            <a:r>
              <a:rPr lang="en-GB" sz="1800" dirty="0" smtClean="0"/>
              <a:t>Thank you to the reception team who have had to deal with us every time we forget our name badges. </a:t>
            </a:r>
          </a:p>
          <a:p>
            <a:r>
              <a:rPr lang="en-GB" sz="1800" dirty="0" smtClean="0"/>
              <a:t>Thank you to everyone who maintains this space and the site every day and ensures that we have a clean work environment. </a:t>
            </a:r>
          </a:p>
          <a:p>
            <a:r>
              <a:rPr lang="en-GB" sz="1800" dirty="0" smtClean="0"/>
              <a:t>And finally thank you to Haroon and Esher for giving up your time to run this opportunity, and for helping us with our projects.</a:t>
            </a:r>
            <a:endParaRPr lang="en-GB" sz="1800" dirty="0"/>
          </a:p>
          <a:p>
            <a:r>
              <a:rPr lang="en-GB" sz="1800" dirty="0" smtClean="0"/>
              <a:t>We are so grateful for all the effort they’ve put in, without an expectation of anything in return, they’ve invested so much time and energy into making this experience fantastic and we couldn’t be more grateful.</a:t>
            </a:r>
            <a:endParaRPr lang="en-GB" sz="1800" dirty="0"/>
          </a:p>
        </p:txBody>
      </p:sp>
    </p:spTree>
    <p:extLst>
      <p:ext uri="{BB962C8B-B14F-4D97-AF65-F5344CB8AC3E}">
        <p14:creationId xmlns:p14="http://schemas.microsoft.com/office/powerpoint/2010/main" val="2114701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1324056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My personal introduction</a:t>
            </a:r>
          </a:p>
        </p:txBody>
      </p:sp>
      <p:pic>
        <p:nvPicPr>
          <p:cNvPr id="1026" name="Picture 2" descr="Rosanna's restaurant opens in Berkhamsted | The Buzz Hub 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2239" cy="3520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bradors As Apartment Dogs: 5 Reasons It's A 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814" y="91684"/>
            <a:ext cx="6285421" cy="333731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Displaying Snapchat-66251336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League of Legends esports: Everything you need to know about the UK League  Championship on the BBC - BBC S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635" y="3429000"/>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46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1F: Interpolation</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a:p>
            <a:endParaRPr lang="en-GB" dirty="0"/>
          </a:p>
        </p:txBody>
      </p:sp>
      <p:pic>
        <p:nvPicPr>
          <p:cNvPr id="3" name="Picture 2"/>
          <p:cNvPicPr>
            <a:picLocks noChangeAspect="1"/>
          </p:cNvPicPr>
          <p:nvPr/>
        </p:nvPicPr>
        <p:blipFill>
          <a:blip r:embed="rId2"/>
          <a:stretch>
            <a:fillRect/>
          </a:stretch>
        </p:blipFill>
        <p:spPr>
          <a:xfrm>
            <a:off x="64594" y="1003174"/>
            <a:ext cx="5373050" cy="3917705"/>
          </a:xfrm>
          <a:prstGeom prst="rect">
            <a:avLst/>
          </a:prstGeom>
        </p:spPr>
      </p:pic>
      <p:pic>
        <p:nvPicPr>
          <p:cNvPr id="5" name="Picture 4"/>
          <p:cNvPicPr>
            <a:picLocks noChangeAspect="1"/>
          </p:cNvPicPr>
          <p:nvPr/>
        </p:nvPicPr>
        <p:blipFill rotWithShape="1">
          <a:blip r:embed="rId3"/>
          <a:srcRect l="2866" r="8101"/>
          <a:stretch/>
        </p:blipFill>
        <p:spPr>
          <a:xfrm>
            <a:off x="5501299" y="1003174"/>
            <a:ext cx="5634182" cy="4553945"/>
          </a:xfrm>
          <a:prstGeom prst="rect">
            <a:avLst/>
          </a:prstGeom>
        </p:spPr>
      </p:pic>
    </p:spTree>
    <p:extLst>
      <p:ext uri="{BB962C8B-B14F-4D97-AF65-F5344CB8AC3E}">
        <p14:creationId xmlns:p14="http://schemas.microsoft.com/office/powerpoint/2010/main" val="350936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Waterfall GUI</a:t>
            </a:r>
            <a:endParaRPr lang="en-GB" dirty="0"/>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pic>
        <p:nvPicPr>
          <p:cNvPr id="4" name="Picture 3"/>
          <p:cNvPicPr>
            <a:picLocks noChangeAspect="1"/>
          </p:cNvPicPr>
          <p:nvPr/>
        </p:nvPicPr>
        <p:blipFill>
          <a:blip r:embed="rId2"/>
          <a:stretch>
            <a:fillRect/>
          </a:stretch>
        </p:blipFill>
        <p:spPr>
          <a:xfrm>
            <a:off x="0" y="1373008"/>
            <a:ext cx="6784230" cy="5484992"/>
          </a:xfrm>
          <a:prstGeom prst="rect">
            <a:avLst/>
          </a:prstGeom>
        </p:spPr>
      </p:pic>
      <p:pic>
        <p:nvPicPr>
          <p:cNvPr id="5" name="Picture 4"/>
          <p:cNvPicPr>
            <a:picLocks noChangeAspect="1"/>
          </p:cNvPicPr>
          <p:nvPr/>
        </p:nvPicPr>
        <p:blipFill>
          <a:blip r:embed="rId3"/>
          <a:stretch>
            <a:fillRect/>
          </a:stretch>
        </p:blipFill>
        <p:spPr>
          <a:xfrm>
            <a:off x="6784230" y="1373008"/>
            <a:ext cx="5388970" cy="2469319"/>
          </a:xfrm>
          <a:prstGeom prst="rect">
            <a:avLst/>
          </a:prstGeom>
        </p:spPr>
      </p:pic>
    </p:spTree>
    <p:extLst>
      <p:ext uri="{BB962C8B-B14F-4D97-AF65-F5344CB8AC3E}">
        <p14:creationId xmlns:p14="http://schemas.microsoft.com/office/powerpoint/2010/main" val="46128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Anton</a:t>
            </a:r>
            <a:endParaRPr lang="en-GB" sz="24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785980" y="234065"/>
            <a:ext cx="4074060" cy="2715377"/>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01962" y="3186482"/>
            <a:ext cx="3658078" cy="2439909"/>
          </a:xfrm>
          <a:prstGeom prst="rect">
            <a:avLst/>
          </a:prstGeom>
        </p:spPr>
      </p:pic>
      <p:sp>
        <p:nvSpPr>
          <p:cNvPr id="6" name="TextBox 5"/>
          <p:cNvSpPr txBox="1"/>
          <p:nvPr/>
        </p:nvSpPr>
        <p:spPr>
          <a:xfrm>
            <a:off x="353085" y="939800"/>
            <a:ext cx="6835366" cy="1477328"/>
          </a:xfrm>
          <a:prstGeom prst="rect">
            <a:avLst/>
          </a:prstGeom>
          <a:noFill/>
        </p:spPr>
        <p:txBody>
          <a:bodyPr wrap="square" rtlCol="0">
            <a:spAutoFit/>
          </a:bodyPr>
          <a:lstStyle/>
          <a:p>
            <a:r>
              <a:rPr lang="en-GB" dirty="0" smtClean="0"/>
              <a:t>Among coding and game design I also do a lot of rowing, training 17 hours every week.</a:t>
            </a:r>
            <a:br>
              <a:rPr lang="en-GB" dirty="0" smtClean="0"/>
            </a:br>
            <a:r>
              <a:rPr lang="en-GB" dirty="0" smtClean="0"/>
              <a:t>Last year I won the Junior British rowing championship in the J16 pair and came second at the National schools regatta in the J16 coxed four, but haven’t won any important medals this year.</a:t>
            </a:r>
            <a:endParaRPr lang="en-GB" dirty="0"/>
          </a:p>
        </p:txBody>
      </p:sp>
      <p:sp>
        <p:nvSpPr>
          <p:cNvPr id="7" name="TextBox 6"/>
          <p:cNvSpPr txBox="1"/>
          <p:nvPr/>
        </p:nvSpPr>
        <p:spPr>
          <a:xfrm>
            <a:off x="669957" y="2991803"/>
            <a:ext cx="5869097" cy="2308324"/>
          </a:xfrm>
          <a:prstGeom prst="rect">
            <a:avLst/>
          </a:prstGeom>
          <a:noFill/>
        </p:spPr>
        <p:txBody>
          <a:bodyPr wrap="square" rtlCol="0">
            <a:spAutoFit/>
          </a:bodyPr>
          <a:lstStyle/>
          <a:p>
            <a:r>
              <a:rPr lang="en-GB" dirty="0" smtClean="0"/>
              <a:t>The work experience has been an amazing opportunity:</a:t>
            </a:r>
          </a:p>
          <a:p>
            <a:pPr marL="285750" indent="-285750">
              <a:buFont typeface="Arial" panose="020B0604020202020204" pitchFamily="34" charset="0"/>
              <a:buChar char="•"/>
            </a:pPr>
            <a:r>
              <a:rPr lang="en-GB" dirty="0" smtClean="0"/>
              <a:t>I’ve met loads of new people and got on well with them</a:t>
            </a:r>
          </a:p>
          <a:p>
            <a:pPr marL="285750" indent="-285750">
              <a:buFont typeface="Arial" panose="020B0604020202020204" pitchFamily="34" charset="0"/>
              <a:buChar char="•"/>
            </a:pPr>
            <a:r>
              <a:rPr lang="en-GB" dirty="0" smtClean="0"/>
              <a:t>I’ve learnt loads of new things about python such as matplotlib and </a:t>
            </a:r>
            <a:r>
              <a:rPr lang="en-GB" dirty="0" err="1" smtClean="0"/>
              <a:t>pyqt</a:t>
            </a:r>
            <a:endParaRPr lang="en-GB" dirty="0" smtClean="0"/>
          </a:p>
          <a:p>
            <a:pPr marL="285750" indent="-285750">
              <a:buFont typeface="Arial" panose="020B0604020202020204" pitchFamily="34" charset="0"/>
              <a:buChar char="•"/>
            </a:pPr>
            <a:r>
              <a:rPr lang="en-GB" dirty="0" smtClean="0"/>
              <a:t>I’ve developed my problem solving and teamwork skills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94843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H: Plotting</a:t>
            </a:r>
            <a:endParaRPr lang="en-GB" dirty="0"/>
          </a:p>
        </p:txBody>
      </p:sp>
      <p:sp>
        <p:nvSpPr>
          <p:cNvPr id="7" name="TextBox 6"/>
          <p:cNvSpPr txBox="1"/>
          <p:nvPr/>
        </p:nvSpPr>
        <p:spPr>
          <a:xfrm>
            <a:off x="266700" y="2854248"/>
            <a:ext cx="5848539" cy="2585323"/>
          </a:xfrm>
          <a:prstGeom prst="rect">
            <a:avLst/>
          </a:prstGeom>
          <a:noFill/>
        </p:spPr>
        <p:txBody>
          <a:bodyPr wrap="square" rtlCol="0">
            <a:spAutoFit/>
          </a:bodyPr>
          <a:lstStyle/>
          <a:p>
            <a:r>
              <a:rPr lang="en-GB" dirty="0" smtClean="0"/>
              <a:t>In my team I coded the Figure(), makeAxes() and plot() functions. These were designed to make plotting in phase 2 a lot easier for everyone.</a:t>
            </a:r>
          </a:p>
          <a:p>
            <a:endParaRPr lang="en-GB" dirty="0"/>
          </a:p>
          <a:p>
            <a:r>
              <a:rPr lang="en-GB" dirty="0" smtClean="0"/>
              <a:t>I had to learn a lot of matplotlib which was completely new to me, it also didn’t help that we had to restart on the third day as we miss-interpreted the project brief.</a:t>
            </a:r>
          </a:p>
          <a:p>
            <a:endParaRPr lang="en-GB" dirty="0"/>
          </a:p>
          <a:p>
            <a:endParaRPr lang="en-GB" dirty="0"/>
          </a:p>
        </p:txBody>
      </p:sp>
      <p:pic>
        <p:nvPicPr>
          <p:cNvPr id="4" name="Picture 3"/>
          <p:cNvPicPr>
            <a:picLocks noChangeAspect="1"/>
          </p:cNvPicPr>
          <p:nvPr/>
        </p:nvPicPr>
        <p:blipFill>
          <a:blip r:embed="rId2"/>
          <a:stretch>
            <a:fillRect/>
          </a:stretch>
        </p:blipFill>
        <p:spPr>
          <a:xfrm>
            <a:off x="367700" y="888389"/>
            <a:ext cx="10831437" cy="409632"/>
          </a:xfrm>
          <a:prstGeom prst="rect">
            <a:avLst/>
          </a:prstGeom>
        </p:spPr>
      </p:pic>
      <p:pic>
        <p:nvPicPr>
          <p:cNvPr id="8" name="Picture 7"/>
          <p:cNvPicPr>
            <a:picLocks noChangeAspect="1"/>
          </p:cNvPicPr>
          <p:nvPr/>
        </p:nvPicPr>
        <p:blipFill>
          <a:blip r:embed="rId3"/>
          <a:stretch>
            <a:fillRect/>
          </a:stretch>
        </p:blipFill>
        <p:spPr>
          <a:xfrm>
            <a:off x="449795" y="1394910"/>
            <a:ext cx="4067743" cy="428685"/>
          </a:xfrm>
          <a:prstGeom prst="rect">
            <a:avLst/>
          </a:prstGeom>
        </p:spPr>
      </p:pic>
      <p:pic>
        <p:nvPicPr>
          <p:cNvPr id="9" name="Picture 8"/>
          <p:cNvPicPr>
            <a:picLocks noChangeAspect="1"/>
          </p:cNvPicPr>
          <p:nvPr/>
        </p:nvPicPr>
        <p:blipFill>
          <a:blip r:embed="rId4"/>
          <a:stretch>
            <a:fillRect/>
          </a:stretch>
        </p:blipFill>
        <p:spPr>
          <a:xfrm>
            <a:off x="4688847" y="1356804"/>
            <a:ext cx="4715533" cy="504895"/>
          </a:xfrm>
          <a:prstGeom prst="rect">
            <a:avLst/>
          </a:prstGeom>
        </p:spPr>
      </p:pic>
      <p:pic>
        <p:nvPicPr>
          <p:cNvPr id="10" name="Picture 9"/>
          <p:cNvPicPr>
            <a:picLocks noChangeAspect="1"/>
          </p:cNvPicPr>
          <p:nvPr/>
        </p:nvPicPr>
        <p:blipFill>
          <a:blip r:embed="rId5"/>
          <a:stretch>
            <a:fillRect/>
          </a:stretch>
        </p:blipFill>
        <p:spPr>
          <a:xfrm>
            <a:off x="8432642" y="1784793"/>
            <a:ext cx="3617521" cy="2138909"/>
          </a:xfrm>
          <a:prstGeom prst="rect">
            <a:avLst/>
          </a:prstGeom>
        </p:spPr>
      </p:pic>
      <p:pic>
        <p:nvPicPr>
          <p:cNvPr id="11" name="Picture 10"/>
          <p:cNvPicPr>
            <a:picLocks noChangeAspect="1"/>
          </p:cNvPicPr>
          <p:nvPr/>
        </p:nvPicPr>
        <p:blipFill>
          <a:blip r:embed="rId6"/>
          <a:stretch>
            <a:fillRect/>
          </a:stretch>
        </p:blipFill>
        <p:spPr>
          <a:xfrm>
            <a:off x="176166" y="1920484"/>
            <a:ext cx="2822177" cy="483076"/>
          </a:xfrm>
          <a:prstGeom prst="rect">
            <a:avLst/>
          </a:prstGeom>
        </p:spPr>
      </p:pic>
      <p:pic>
        <p:nvPicPr>
          <p:cNvPr id="12" name="Picture 11"/>
          <p:cNvPicPr>
            <a:picLocks noChangeAspect="1"/>
          </p:cNvPicPr>
          <p:nvPr/>
        </p:nvPicPr>
        <p:blipFill>
          <a:blip r:embed="rId7"/>
          <a:stretch>
            <a:fillRect/>
          </a:stretch>
        </p:blipFill>
        <p:spPr>
          <a:xfrm>
            <a:off x="5905806" y="3829729"/>
            <a:ext cx="3223174" cy="2524924"/>
          </a:xfrm>
          <a:prstGeom prst="rect">
            <a:avLst/>
          </a:prstGeom>
        </p:spPr>
      </p:pic>
    </p:spTree>
    <p:extLst>
      <p:ext uri="{BB962C8B-B14F-4D97-AF65-F5344CB8AC3E}">
        <p14:creationId xmlns:p14="http://schemas.microsoft.com/office/powerpoint/2010/main" val="3999510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90" y="43259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Loss monitoring and logging</a:t>
            </a:r>
            <a:endParaRPr lang="en-GB" dirty="0"/>
          </a:p>
        </p:txBody>
      </p:sp>
      <p:sp>
        <p:nvSpPr>
          <p:cNvPr id="7" name="TextBox 6"/>
          <p:cNvSpPr txBox="1"/>
          <p:nvPr/>
        </p:nvSpPr>
        <p:spPr>
          <a:xfrm>
            <a:off x="986829" y="1007270"/>
            <a:ext cx="4870764" cy="2031325"/>
          </a:xfrm>
          <a:prstGeom prst="rect">
            <a:avLst/>
          </a:prstGeom>
          <a:noFill/>
        </p:spPr>
        <p:txBody>
          <a:bodyPr wrap="square" rtlCol="0">
            <a:spAutoFit/>
          </a:bodyPr>
          <a:lstStyle/>
          <a:p>
            <a:r>
              <a:rPr lang="en-GB" dirty="0" smtClean="0"/>
              <a:t>At this stage of the project I continued with what I knew – plotting the graphs but this time in a GUI. I also helped with linking some of the buttons to their features on the graph.</a:t>
            </a:r>
          </a:p>
          <a:p>
            <a:endParaRPr lang="en-GB" dirty="0"/>
          </a:p>
          <a:p>
            <a:r>
              <a:rPr lang="en-GB" dirty="0" smtClean="0"/>
              <a:t>I learnt a lot more about how </a:t>
            </a:r>
            <a:r>
              <a:rPr lang="en-GB" dirty="0" err="1" smtClean="0"/>
              <a:t>pyqt</a:t>
            </a:r>
            <a:r>
              <a:rPr lang="en-GB" dirty="0" smtClean="0"/>
              <a:t> worked and how to implement things inside of it.</a:t>
            </a:r>
            <a:endParaRPr lang="en-GB" dirty="0"/>
          </a:p>
        </p:txBody>
      </p:sp>
      <p:pic>
        <p:nvPicPr>
          <p:cNvPr id="3" name="Picture 2"/>
          <p:cNvPicPr>
            <a:picLocks noChangeAspect="1"/>
          </p:cNvPicPr>
          <p:nvPr/>
        </p:nvPicPr>
        <p:blipFill>
          <a:blip r:embed="rId2"/>
          <a:stretch>
            <a:fillRect/>
          </a:stretch>
        </p:blipFill>
        <p:spPr>
          <a:xfrm>
            <a:off x="595077" y="3343734"/>
            <a:ext cx="6901193" cy="2429998"/>
          </a:xfrm>
          <a:prstGeom prst="rect">
            <a:avLst/>
          </a:prstGeom>
        </p:spPr>
      </p:pic>
      <p:pic>
        <p:nvPicPr>
          <p:cNvPr id="8" name="Picture 7"/>
          <p:cNvPicPr>
            <a:picLocks noChangeAspect="1"/>
          </p:cNvPicPr>
          <p:nvPr/>
        </p:nvPicPr>
        <p:blipFill>
          <a:blip r:embed="rId3"/>
          <a:stretch>
            <a:fillRect/>
          </a:stretch>
        </p:blipFill>
        <p:spPr>
          <a:xfrm>
            <a:off x="6844420" y="1179888"/>
            <a:ext cx="4793988" cy="1686088"/>
          </a:xfrm>
          <a:prstGeom prst="rect">
            <a:avLst/>
          </a:prstGeom>
        </p:spPr>
      </p:pic>
    </p:spTree>
    <p:extLst>
      <p:ext uri="{BB962C8B-B14F-4D97-AF65-F5344CB8AC3E}">
        <p14:creationId xmlns:p14="http://schemas.microsoft.com/office/powerpoint/2010/main" val="72816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Craig</a:t>
            </a:r>
            <a:endParaRPr lang="en-GB" sz="2400" dirty="0"/>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l="-3246" t="1522" r="3246" b="30163"/>
          <a:stretch/>
        </p:blipFill>
        <p:spPr>
          <a:xfrm>
            <a:off x="8270282" y="365125"/>
            <a:ext cx="3640729" cy="4421621"/>
          </a:xfrm>
          <a:prstGeom prst="rect">
            <a:avLst/>
          </a:prstGeom>
        </p:spPr>
      </p:pic>
      <p:sp>
        <p:nvSpPr>
          <p:cNvPr id="5" name="TextBox 4"/>
          <p:cNvSpPr txBox="1"/>
          <p:nvPr/>
        </p:nvSpPr>
        <p:spPr>
          <a:xfrm>
            <a:off x="266699" y="2780145"/>
            <a:ext cx="6788727" cy="646331"/>
          </a:xfrm>
          <a:prstGeom prst="rect">
            <a:avLst/>
          </a:prstGeom>
          <a:noFill/>
        </p:spPr>
        <p:txBody>
          <a:bodyPr wrap="square" rtlCol="0">
            <a:spAutoFit/>
          </a:bodyPr>
          <a:lstStyle/>
          <a:p>
            <a:r>
              <a:rPr lang="en-GB" dirty="0" smtClean="0"/>
              <a:t>Learn how to use git with others</a:t>
            </a:r>
          </a:p>
          <a:p>
            <a:r>
              <a:rPr lang="en-GB" dirty="0" smtClean="0"/>
              <a:t>How to use </a:t>
            </a:r>
            <a:r>
              <a:rPr lang="en-GB" dirty="0" err="1" smtClean="0"/>
              <a:t>PyQt</a:t>
            </a:r>
            <a:r>
              <a:rPr lang="en-GB" dirty="0" smtClean="0"/>
              <a:t> / QT designer </a:t>
            </a:r>
          </a:p>
        </p:txBody>
      </p:sp>
      <p:sp>
        <p:nvSpPr>
          <p:cNvPr id="6" name="TextBox 5"/>
          <p:cNvSpPr txBox="1"/>
          <p:nvPr/>
        </p:nvSpPr>
        <p:spPr>
          <a:xfrm>
            <a:off x="266699" y="1125743"/>
            <a:ext cx="4767119"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Maths/programing things</a:t>
            </a:r>
          </a:p>
          <a:p>
            <a:pPr marL="285750" indent="-285750">
              <a:buFont typeface="Arial" panose="020B0604020202020204" pitchFamily="34" charset="0"/>
              <a:buChar char="•"/>
            </a:pPr>
            <a:r>
              <a:rPr lang="en-GB" dirty="0" smtClean="0"/>
              <a:t>I will teach </a:t>
            </a:r>
            <a:r>
              <a:rPr lang="en-GB" dirty="0"/>
              <a:t>at </a:t>
            </a:r>
            <a:r>
              <a:rPr lang="en-GB" dirty="0" smtClean="0"/>
              <a:t>my synagogue’s Sunday school (From September)</a:t>
            </a:r>
            <a:endParaRPr lang="en-GB" dirty="0"/>
          </a:p>
          <a:p>
            <a:pPr marL="285750" indent="-285750">
              <a:buFont typeface="Arial" panose="020B0604020202020204" pitchFamily="34" charset="0"/>
              <a:buChar char="•"/>
            </a:pPr>
            <a:r>
              <a:rPr lang="en-GB" dirty="0" smtClean="0"/>
              <a:t>I am learning Spanish</a:t>
            </a: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98982" y="3298020"/>
            <a:ext cx="3954427" cy="2977451"/>
          </a:xfrm>
          <a:prstGeom prst="rect">
            <a:avLst/>
          </a:prstGeom>
        </p:spPr>
      </p:pic>
    </p:spTree>
    <p:extLst>
      <p:ext uri="{BB962C8B-B14F-4D97-AF65-F5344CB8AC3E}">
        <p14:creationId xmlns:p14="http://schemas.microsoft.com/office/powerpoint/2010/main" val="3811855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1G: Integration/unit conversion</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5" name="Picture 4"/>
          <p:cNvPicPr>
            <a:picLocks noChangeAspect="1"/>
          </p:cNvPicPr>
          <p:nvPr/>
        </p:nvPicPr>
        <p:blipFill>
          <a:blip r:embed="rId2"/>
          <a:stretch>
            <a:fillRect/>
          </a:stretch>
        </p:blipFill>
        <p:spPr>
          <a:xfrm>
            <a:off x="306844" y="3286577"/>
            <a:ext cx="7791450" cy="1304925"/>
          </a:xfrm>
          <a:prstGeom prst="rect">
            <a:avLst/>
          </a:prstGeom>
        </p:spPr>
      </p:pic>
      <p:sp>
        <p:nvSpPr>
          <p:cNvPr id="6" name="TextBox 5"/>
          <p:cNvSpPr txBox="1"/>
          <p:nvPr/>
        </p:nvSpPr>
        <p:spPr>
          <a:xfrm>
            <a:off x="443345" y="1283854"/>
            <a:ext cx="6077528"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We were trying to convert the  BLM data into more usable units (protons/joules)</a:t>
            </a:r>
          </a:p>
          <a:p>
            <a:pPr marL="285750" indent="-285750">
              <a:buFont typeface="Arial" panose="020B0604020202020204" pitchFamily="34" charset="0"/>
              <a:buChar char="•"/>
            </a:pPr>
            <a:r>
              <a:rPr lang="en-GB" dirty="0" smtClean="0"/>
              <a:t>First we researched different method of integration</a:t>
            </a:r>
          </a:p>
          <a:p>
            <a:pPr marL="285750" indent="-285750">
              <a:buFont typeface="Arial" panose="020B0604020202020204" pitchFamily="34" charset="0"/>
              <a:buChar char="•"/>
            </a:pPr>
            <a:r>
              <a:rPr lang="en-GB" dirty="0" smtClean="0"/>
              <a:t>Then we tried to implement the unit conversion but we could get it to work</a:t>
            </a:r>
            <a:endParaRPr lang="en-GB" dirty="0"/>
          </a:p>
        </p:txBody>
      </p:sp>
    </p:spTree>
    <p:extLst>
      <p:ext uri="{BB962C8B-B14F-4D97-AF65-F5344CB8AC3E}">
        <p14:creationId xmlns:p14="http://schemas.microsoft.com/office/powerpoint/2010/main" val="3658688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C07CB7-51EF-466B-89DC-FA27AC50FA39}">
  <ds:schemaRefs>
    <ds:schemaRef ds:uri="http://schemas.microsoft.com/office/2006/metadata/properties"/>
    <ds:schemaRef ds:uri="http://schemas.microsoft.com/office/2006/documentManagement/types"/>
    <ds:schemaRef ds:uri="4367b676-3231-4229-b246-27e36f6a6ea0"/>
    <ds:schemaRef ds:uri="7a6c5452-7205-4e2c-a322-0d36e47a4095"/>
    <ds:schemaRef ds:uri="http://purl.org/dc/term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435EA1-87F7-4138-8D7D-EAF9392208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377</TotalTime>
  <Words>848</Words>
  <Application>Microsoft Office PowerPoint</Application>
  <PresentationFormat>Widescreen</PresentationFormat>
  <Paragraphs>80</Paragraphs>
  <Slides>19</Slides>
  <Notes>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19</vt:i4>
      </vt:variant>
    </vt:vector>
  </HeadingPairs>
  <TitlesOfParts>
    <vt:vector size="26" baseType="lpstr">
      <vt:lpstr>Verdana</vt:lpstr>
      <vt:lpstr>Calibri</vt:lpstr>
      <vt:lpstr>Arial</vt:lpstr>
      <vt:lpstr>1_Title slide</vt:lpstr>
      <vt:lpstr>2_Triangles</vt:lpstr>
      <vt:lpstr>3_Pattern</vt:lpstr>
      <vt:lpstr>4_Blank Layouts</vt:lpstr>
      <vt:lpstr>Group 5 – Loss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 1 project – Group 1B – Statistics </vt:lpstr>
      <vt:lpstr>Stage 2 project – Loss tracking</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Johns, Evelyn (-,RAL,ISIS)</cp:lastModifiedBy>
  <cp:revision>26</cp:revision>
  <dcterms:created xsi:type="dcterms:W3CDTF">2023-01-10T12:41:06Z</dcterms:created>
  <dcterms:modified xsi:type="dcterms:W3CDTF">2023-07-07T08:25:07Z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